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00" r:id="rId2"/>
    <p:sldId id="350" r:id="rId3"/>
    <p:sldId id="391" r:id="rId4"/>
    <p:sldId id="400" r:id="rId5"/>
    <p:sldId id="302" r:id="rId6"/>
    <p:sldId id="392" r:id="rId7"/>
    <p:sldId id="396" r:id="rId8"/>
    <p:sldId id="401" r:id="rId9"/>
    <p:sldId id="402" r:id="rId10"/>
    <p:sldId id="403" r:id="rId11"/>
    <p:sldId id="395" r:id="rId12"/>
    <p:sldId id="393" r:id="rId13"/>
    <p:sldId id="397" r:id="rId14"/>
    <p:sldId id="398" r:id="rId15"/>
    <p:sldId id="39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F2A72"/>
    <a:srgbClr val="0000FF"/>
    <a:srgbClr val="6569F9"/>
    <a:srgbClr val="FF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115" d="100"/>
          <a:sy n="115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DF5FD9-4027-4C1E-9979-2585A8983CB1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7F3F17-3AEF-46A0-BB72-A7EDD726E9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C79421-4AF6-48D8-98AA-9E256012FB9A}" type="slidenum">
              <a:rPr lang="en-CA" altLang="en-US" smtClean="0">
                <a:cs typeface="Arial" charset="0"/>
              </a:rPr>
              <a:pPr/>
              <a:t>1</a:t>
            </a:fld>
            <a:endParaRPr lang="en-CA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2E29AC-C914-4E2E-899C-D4809BE9AACA}" type="slidenum">
              <a:rPr lang="en-CA" altLang="en-US" smtClean="0">
                <a:cs typeface="Arial" charset="0"/>
              </a:rPr>
              <a:pPr/>
              <a:t>2</a:t>
            </a:fld>
            <a:endParaRPr lang="en-CA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160D3A-E93B-44B4-9578-9F97E2867141}" type="slidenum">
              <a:rPr lang="en-CA" altLang="en-US" smtClean="0">
                <a:cs typeface="Arial" charset="0"/>
              </a:rPr>
              <a:pPr/>
              <a:t>5</a:t>
            </a:fld>
            <a:endParaRPr lang="en-CA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CAEDA-433D-49BB-9435-CAB326B88FBA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1BC5A-9AF4-4F28-B9C7-45DCFA2FAE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D541A-E9A2-43D5-A972-9130F1FD5666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D674C-94A5-4DC7-A81A-C58724BBA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A331-AC32-408B-8479-53B38F42BB82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D6B29-FC10-4427-A1EB-F5DBA97554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36079-22FA-46BB-AACF-3AF676C12448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FB4EC-24BA-49E8-8EA1-CE8DBC0E7A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B6253-3904-4608-9F4C-8C31BF883B5C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17160-1164-4892-A565-B373F8933B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7C1DE-DCD8-4433-B413-E74A8BC9A084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F7BB8-49F8-4242-97BB-A166062C6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1EC7E-1498-4738-A7DF-326E664D2863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94A62-C057-459E-9EBE-4843896880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36E94-0F27-45B5-83F5-CD526BB94077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2569C-CCC1-43C0-BADF-23E4C2B502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19EE-76FE-428B-854E-769FD1272258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1069-94BC-43DC-9132-C05A1BCF89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DC66-01CA-4BE9-AB96-84E42D1F1908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D0E36-DDEB-4665-AB1D-FCB41FB9D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1FCE5-E117-4C99-8351-A98E58FE5E07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79A1C-5372-458B-AECC-C6B2006B0B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7AAF3A-728B-444B-B201-C0EC24B62780}" type="datetimeFigureOut">
              <a:rPr lang="en-US"/>
              <a:pPr>
                <a:defRPr/>
              </a:pPr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073E44E-C1E7-497A-A7DE-CE1000F76E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229600" cy="16002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+mn-lt"/>
              </a:rPr>
              <a:t>                        2.1 Evolution</a:t>
            </a:r>
            <a:br>
              <a:rPr lang="en-US" b="1" dirty="0" smtClean="0">
                <a:solidFill>
                  <a:srgbClr val="FF0000"/>
                </a:solidFill>
                <a:latin typeface="+mn-lt"/>
              </a:rPr>
            </a:br>
            <a:r>
              <a:rPr lang="en-US" dirty="0" smtClean="0">
                <a:solidFill>
                  <a:srgbClr val="FF0000"/>
                </a:solidFill>
                <a:latin typeface="+mn-lt"/>
              </a:rPr>
              <a:t> </a:t>
            </a:r>
            <a:br>
              <a:rPr lang="en-US" dirty="0" smtClean="0">
                <a:solidFill>
                  <a:srgbClr val="FF0000"/>
                </a:solidFill>
                <a:latin typeface="+mn-lt"/>
              </a:rPr>
            </a:br>
            <a:r>
              <a:rPr lang="en-US" dirty="0" smtClean="0">
                <a:solidFill>
                  <a:srgbClr val="FF0000"/>
                </a:solidFill>
                <a:latin typeface="+mn-lt"/>
              </a:rPr>
              <a:t>A </a:t>
            </a:r>
            <a:r>
              <a:rPr lang="en-US" i="1" dirty="0" smtClean="0">
                <a:solidFill>
                  <a:srgbClr val="FF0000"/>
                </a:solidFill>
                <a:latin typeface="+mn-lt"/>
              </a:rPr>
              <a:t>Scientific</a:t>
            </a:r>
            <a:r>
              <a:rPr lang="en-US" dirty="0" smtClean="0">
                <a:solidFill>
                  <a:srgbClr val="FF0000"/>
                </a:solidFill>
                <a:latin typeface="+mn-lt"/>
              </a:rPr>
              <a:t> Theory</a:t>
            </a:r>
            <a:endParaRPr lang="en-CA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743200"/>
            <a:ext cx="7772400" cy="27432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rgbClr val="0000FF"/>
                </a:solidFill>
              </a:rPr>
              <a:t>Must make _____________________.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 smtClean="0">
              <a:solidFill>
                <a:srgbClr val="0000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rgbClr val="0000FF"/>
                </a:solidFill>
              </a:rPr>
              <a:t>Must be in agreement with the ______________ 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US" sz="2800" dirty="0" smtClean="0">
                <a:solidFill>
                  <a:srgbClr val="0000FF"/>
                </a:solidFill>
              </a:rPr>
              <a:t>  be the best ________________model.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 smtClean="0">
              <a:solidFill>
                <a:srgbClr val="0000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rgbClr val="0000FF"/>
                </a:solidFill>
              </a:rPr>
              <a:t>Must be _____________________ – potentially falsifiable (capable of being tested).</a:t>
            </a:r>
            <a:endParaRPr lang="en-CA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200400"/>
          </a:xfrm>
        </p:spPr>
        <p:txBody>
          <a:bodyPr/>
          <a:lstStyle/>
          <a:p>
            <a:r>
              <a:rPr lang="en-US" smtClean="0"/>
              <a:t>Other rare conditions prevent most decomposition, organisms may be preserved nearly intact; such fossils have been found in _______ pits, __________ash, ________bogs, permanently _______________ground and _____________.</a:t>
            </a:r>
          </a:p>
          <a:p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upload.wikimedia.org/wikipedia/commons/9/90/Lyu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"/>
            <a:ext cx="3201988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 descr="1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733800"/>
            <a:ext cx="4876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Image result for amber dinosaur foss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636588"/>
            <a:ext cx="273526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0" descr="http://upload.wikimedia.org/wikipedia/commons/thumb/9/99/USA_ne_creighton_ashfallshp.jpg/640px-USA_ne_creighton_ashfallsh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490913"/>
            <a:ext cx="25177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3"/>
          <p:cNvSpPr>
            <a:spLocks noChangeArrowheads="1"/>
          </p:cNvSpPr>
          <p:nvPr/>
        </p:nvSpPr>
        <p:spPr bwMode="auto">
          <a:xfrm>
            <a:off x="560388" y="3476625"/>
            <a:ext cx="3127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Fossil of a </a:t>
            </a:r>
            <a:r>
              <a:rPr lang="en-US" sz="1200" i="1"/>
              <a:t>Teloceras</a:t>
            </a:r>
            <a:r>
              <a:rPr lang="en-US" sz="1200"/>
              <a:t> in volcanic ash.</a:t>
            </a:r>
            <a:endParaRPr lang="en-CA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6388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_____________________________________; </a:t>
            </a:r>
            <a:r>
              <a:rPr lang="en-US" dirty="0"/>
              <a:t>they simply decayed and were lost from the fossil record. Paleontologists estimate that only a small percentage of the dinosaur genera that ever lived have been or will be found as fossils.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CA" dirty="0"/>
              <a:t>Paleontologists estimate that </a:t>
            </a:r>
            <a:r>
              <a:rPr lang="en-CA" dirty="0" smtClean="0"/>
              <a:t>________ than ______ of </a:t>
            </a:r>
            <a:r>
              <a:rPr lang="en-CA" dirty="0"/>
              <a:t>all the organisms alive today will be preserved as fossils.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Think about it…… Would soft body organisms fossilize?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 of Earth</a:t>
            </a:r>
            <a:endParaRPr lang="en-CA" smtClean="0"/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Physicist Lord William Thomson Kelvin in 1866 earth was 400 million years old (calculations).</a:t>
            </a:r>
          </a:p>
          <a:p>
            <a:r>
              <a:rPr lang="en-US" smtClean="0"/>
              <a:t>Revised it to 15 to 20 million years</a:t>
            </a:r>
          </a:p>
          <a:p>
            <a:r>
              <a:rPr lang="en-US" smtClean="0"/>
              <a:t>Pierre Curie 1903 – discovered __________ decay (provided geologists with means to estimate the age of Earth with greater precision). </a:t>
            </a:r>
          </a:p>
          <a:p>
            <a:r>
              <a:rPr lang="en-US" smtClean="0"/>
              <a:t>Earth about ________________ years old  </a:t>
            </a: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Radiometric Dating</a:t>
            </a:r>
            <a:endParaRPr lang="en-C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Radioisotopes are atoms that undergo radioactive decay and there decay can be measured very accurately.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decay of radioactive material changes a ___________ isotope into a _____________ isotope.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Radioisotopes </a:t>
            </a:r>
            <a:r>
              <a:rPr lang="en-US" dirty="0"/>
              <a:t>decay at there own constant rate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Radioisotopes Used in Radiometric Dating</a:t>
            </a:r>
            <a:endParaRPr lang="en-CA" sz="36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524000"/>
          <a:ext cx="8153400" cy="2965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1981200"/>
                <a:gridCol w="1752600"/>
                <a:gridCol w="2438400"/>
              </a:tblGrid>
              <a:tr h="805727">
                <a:tc>
                  <a:txBody>
                    <a:bodyPr/>
                    <a:lstStyle/>
                    <a:p>
                      <a:r>
                        <a:rPr lang="en-US" dirty="0" smtClean="0"/>
                        <a:t>Parent Isotope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Daughter Isotopes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Half-life</a:t>
                      </a:r>
                      <a:r>
                        <a:rPr lang="en-US" baseline="0" dirty="0" smtClean="0"/>
                        <a:t> (years)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Effective dating </a:t>
                      </a:r>
                    </a:p>
                    <a:p>
                      <a:r>
                        <a:rPr lang="en-US" dirty="0" smtClean="0"/>
                        <a:t>(range)</a:t>
                      </a:r>
                      <a:endParaRPr lang="en-CA" dirty="0"/>
                    </a:p>
                  </a:txBody>
                  <a:tcPr/>
                </a:tc>
              </a:tr>
              <a:tr h="547994">
                <a:tc>
                  <a:txBody>
                    <a:bodyPr/>
                    <a:lstStyle/>
                    <a:p>
                      <a:r>
                        <a:rPr lang="en-US" dirty="0" smtClean="0"/>
                        <a:t>Carbon 14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Nitrogen 14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5730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 to 100 000</a:t>
                      </a:r>
                      <a:endParaRPr lang="en-CA" dirty="0"/>
                    </a:p>
                  </a:txBody>
                  <a:tcPr/>
                </a:tc>
              </a:tr>
              <a:tr h="805727">
                <a:tc>
                  <a:txBody>
                    <a:bodyPr/>
                    <a:lstStyle/>
                    <a:p>
                      <a:r>
                        <a:rPr lang="en-US" dirty="0" smtClean="0"/>
                        <a:t>Uranium 235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Lead 207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713 million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million to 4.6 billion</a:t>
                      </a:r>
                      <a:endParaRPr lang="en-CA" dirty="0"/>
                    </a:p>
                  </a:txBody>
                  <a:tcPr/>
                </a:tc>
              </a:tr>
              <a:tr h="805727">
                <a:tc>
                  <a:txBody>
                    <a:bodyPr/>
                    <a:lstStyle/>
                    <a:p>
                      <a:r>
                        <a:rPr lang="en-US" dirty="0" smtClean="0"/>
                        <a:t>Potassium 40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Argon 40 and calcium 40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1.3 billion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r>
                        <a:rPr lang="en-US" baseline="0" dirty="0" smtClean="0"/>
                        <a:t> 000 to 4.6 billion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i="1" dirty="0" smtClean="0">
                <a:solidFill>
                  <a:srgbClr val="FF0000"/>
                </a:solidFill>
                <a:latin typeface="+mn-lt"/>
              </a:rPr>
              <a:t> Scientific</a:t>
            </a:r>
            <a:r>
              <a:rPr lang="en-US" dirty="0" smtClean="0">
                <a:solidFill>
                  <a:srgbClr val="FF0000"/>
                </a:solidFill>
                <a:latin typeface="+mn-lt"/>
              </a:rPr>
              <a:t> Theory</a:t>
            </a:r>
            <a:br>
              <a:rPr lang="en-US" dirty="0" smtClean="0">
                <a:solidFill>
                  <a:srgbClr val="FF0000"/>
                </a:solidFill>
                <a:latin typeface="+mn-lt"/>
              </a:rPr>
            </a:br>
            <a:r>
              <a:rPr lang="en-US" dirty="0" smtClean="0">
                <a:solidFill>
                  <a:srgbClr val="FF0000"/>
                </a:solidFill>
                <a:latin typeface="+mn-lt"/>
              </a:rPr>
              <a:t>is not “flawed” or invalid when . . .</a:t>
            </a:r>
            <a:endParaRPr lang="en-CA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458200" cy="27432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solidFill>
                  <a:srgbClr val="0000FF"/>
                </a:solidFill>
              </a:rPr>
              <a:t>it cannot account for an __________________</a:t>
            </a:r>
          </a:p>
          <a:p>
            <a:pPr eaLnBrk="1" hangingPunct="1">
              <a:buFont typeface="Arial" charset="0"/>
              <a:buNone/>
            </a:pPr>
            <a:endParaRPr lang="en-US" altLang="en-US" sz="2800" smtClean="0">
              <a:solidFill>
                <a:srgbClr val="0000FF"/>
              </a:solidFill>
            </a:endParaRPr>
          </a:p>
          <a:p>
            <a:pPr eaLnBrk="1" hangingPunct="1"/>
            <a:r>
              <a:rPr lang="en-US" altLang="en-US" sz="2800" smtClean="0">
                <a:solidFill>
                  <a:srgbClr val="0000FF"/>
                </a:solidFill>
              </a:rPr>
              <a:t>it is __________________</a:t>
            </a:r>
          </a:p>
          <a:p>
            <a:pPr eaLnBrk="1" hangingPunct="1">
              <a:buFont typeface="Arial" charset="0"/>
              <a:buNone/>
            </a:pPr>
            <a:r>
              <a:rPr lang="en-US" altLang="en-US" sz="2800" smtClean="0">
                <a:solidFill>
                  <a:srgbClr val="0000FF"/>
                </a:solidFill>
              </a:rPr>
              <a:t> </a:t>
            </a:r>
          </a:p>
          <a:p>
            <a:pPr eaLnBrk="1" hangingPunct="1"/>
            <a:r>
              <a:rPr lang="en-US" altLang="en-US" sz="2800" smtClean="0">
                <a:solidFill>
                  <a:srgbClr val="0000FF"/>
                </a:solidFill>
              </a:rPr>
              <a:t>a particular __________of evidence can not be found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5181600"/>
            <a:ext cx="762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0000FF"/>
                </a:solidFill>
              </a:rPr>
              <a:t>________Scientific Theories are Incomplete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5400" b="1" smtClean="0">
                <a:latin typeface="Arial" charset="0"/>
                <a:cs typeface="Arial" charset="0"/>
              </a:rPr>
              <a:t>The Theory of Evolution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05800" cy="4724400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CA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Who believes in evolution?....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C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not a ________ question, our understanding of evolution is not a belief!  Evolution has been well documented using __________ bodies of evidence.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CA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Why is evolution considered a THEORY?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C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 theory is accepted as a valid explanation of our observations, however, it can still be revised and as new ______________is gathered.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15400" cy="838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sz="4200" b="1" smtClean="0"/>
              <a:t>Does evolution prove there is no God?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8458200" cy="1295400"/>
          </a:xfrm>
        </p:spPr>
        <p:txBody>
          <a:bodyPr/>
          <a:lstStyle/>
          <a:p>
            <a:r>
              <a:rPr lang="en-CA" sz="2400" smtClean="0"/>
              <a:t>Many people, from evolutionary biologists to important religious figures like ________________, contend that the time-tested theory of evolution does not refute the presence of God.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990600"/>
            <a:ext cx="8915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50000"/>
              </a:lnSpc>
            </a:pPr>
            <a:r>
              <a:rPr lang="en-CA" sz="4200" b="1">
                <a:latin typeface="Calibri" pitchFamily="34" charset="0"/>
              </a:rPr>
              <a:t>No!!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381000" y="3124200"/>
            <a:ext cx="8458200" cy="914400"/>
          </a:xfrm>
        </p:spPr>
        <p:txBody>
          <a:bodyPr/>
          <a:lstStyle/>
          <a:p>
            <a:r>
              <a:rPr lang="en-CA" sz="2400" smtClean="0"/>
              <a:t>They acknowledge that evolution is the description of a _____________ that governs the development of life on Earth. 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381000" y="3962400"/>
            <a:ext cx="8458200" cy="1371600"/>
          </a:xfrm>
        </p:spPr>
        <p:txBody>
          <a:bodyPr/>
          <a:lstStyle/>
          <a:p>
            <a:r>
              <a:rPr lang="en-CA" sz="2400" smtClean="0"/>
              <a:t>Like other scientific theories, including Copernican theory, atomic theory, and the germ theory of disease, evolution deals only with ________, _________, and _____________in the material world. 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81000" y="5486400"/>
            <a:ext cx="8458200" cy="1066800"/>
          </a:xfrm>
        </p:spPr>
        <p:txBody>
          <a:bodyPr/>
          <a:lstStyle/>
          <a:p>
            <a:r>
              <a:rPr lang="en-CA" sz="2400" smtClean="0"/>
              <a:t>Science has ______________ to say one way or the other about the existence of God or about people's spiritual beliefs</a:t>
            </a:r>
            <a:r>
              <a:rPr lang="en-CA" smtClean="0"/>
              <a:t>. </a:t>
            </a:r>
          </a:p>
        </p:txBody>
      </p:sp>
      <p:pic>
        <p:nvPicPr>
          <p:cNvPr id="19463" name="Picture 1" descr="spa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" cy="3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build="p"/>
      <p:bldP spid="9" grpId="0" build="p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Types of Evidence</a:t>
            </a:r>
            <a:endParaRPr lang="en-CA" sz="3600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05000"/>
            <a:ext cx="7391400" cy="47244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What we are going to look at: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alt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_____________________________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alt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_____________________________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CA" sz="1400" dirty="0" smtClean="0"/>
              <a:t>             (the </a:t>
            </a:r>
            <a:r>
              <a:rPr lang="en-CA" sz="1400" dirty="0"/>
              <a:t>branch of biology that deals with the geographical distribution of plants and </a:t>
            </a:r>
            <a:r>
              <a:rPr lang="en-CA" sz="1400" dirty="0" smtClean="0"/>
              <a:t>animals)</a:t>
            </a:r>
            <a:endParaRPr lang="en-US" altLang="en-US" sz="14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+mj-lt"/>
              <a:buAutoNum type="arabicPeriod" startAt="4"/>
              <a:defRPr/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_____________________________</a:t>
            </a:r>
          </a:p>
          <a:p>
            <a:pPr marL="514350" indent="-514350" eaLnBrk="1" hangingPunct="1">
              <a:buFont typeface="+mj-lt"/>
              <a:buAutoNum type="arabicPeriod" startAt="4"/>
              <a:defRPr/>
            </a:pPr>
            <a:r>
              <a:rPr lang="en-US" altLang="en-US" sz="28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Fossil Record</a:t>
            </a:r>
            <a:endParaRPr lang="en-CA" b="1" smtClean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smtClean="0"/>
              <a:t>Most common and easy recognized fossils are such hard body parts as __________, __________and _____________</a:t>
            </a:r>
          </a:p>
          <a:p>
            <a:r>
              <a:rPr lang="en-US" smtClean="0"/>
              <a:t>Also includes ____________of burrows, ____________and even ___________remains</a:t>
            </a:r>
          </a:p>
          <a:p>
            <a:r>
              <a:rPr lang="en-US" smtClean="0"/>
              <a:t>Commonly formed when bodies of organisms become trapped in sediments, which become _______________into strata, or layers, and eventually harden into ______________rock</a:t>
            </a: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media-cdn.tripadvisor.com/media/photo-s/01/03/89/03/dinosau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004888"/>
            <a:ext cx="38433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r>
              <a:rPr lang="en-US" smtClean="0"/>
              <a:t>Museum of Nature</a:t>
            </a:r>
            <a:endParaRPr lang="en-CA" smtClean="0"/>
          </a:p>
        </p:txBody>
      </p:sp>
      <p:pic>
        <p:nvPicPr>
          <p:cNvPr id="23555" name="Picture 8" descr="museumofna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3884613"/>
            <a:ext cx="4129087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0" descr="http://nature.ca/sites/default/files/_images/_nonproduction/pressnews/edmontosaurus_for_cm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044950"/>
            <a:ext cx="39020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2" descr="https://c1.staticflickr.com/5/4096/4735998153_ea05083dfb_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5788" y="1143000"/>
            <a:ext cx="38608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/>
          <a:lstStyle/>
          <a:p>
            <a:r>
              <a:rPr lang="en-US" sz="2800" smtClean="0"/>
              <a:t>Fossils are formed when the remains of a buried organism are gradually replaced by _______________ deposits.</a:t>
            </a:r>
          </a:p>
          <a:p>
            <a:r>
              <a:rPr lang="en-CA" sz="2800" smtClean="0"/>
              <a:t>After an organism dies, the body usually decomposes. However, if it sinks to bottom of a body of water and is quickly buried by ______________, the resulting lack of oxygen can prevent decomposition. </a:t>
            </a:r>
          </a:p>
          <a:p>
            <a:r>
              <a:rPr lang="en-CA" sz="2800" smtClean="0"/>
              <a:t>As sediments accumulate over time the body becomes ________________, and very gradually chemical changes occur that result in the body being mineralized</a:t>
            </a:r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How Do Fossils Form?</a:t>
            </a:r>
            <a:endParaRPr lang="en-CA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0638"/>
            <a:ext cx="76962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565</Words>
  <Application>Microsoft Office PowerPoint</Application>
  <PresentationFormat>On-screen Show (4:3)</PresentationFormat>
  <Paragraphs>77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                        2.1 Evolution   A Scientific Theory</vt:lpstr>
      <vt:lpstr>A Scientific Theory is not “flawed” or invalid when . . .</vt:lpstr>
      <vt:lpstr>The Theory of Evolution</vt:lpstr>
      <vt:lpstr>Does evolution prove there is no God?</vt:lpstr>
      <vt:lpstr>Types of Evidence</vt:lpstr>
      <vt:lpstr>Fossil Record</vt:lpstr>
      <vt:lpstr>Museum of Nature</vt:lpstr>
      <vt:lpstr>How Do Fossils Form?</vt:lpstr>
      <vt:lpstr>Slide 9</vt:lpstr>
      <vt:lpstr>Slide 10</vt:lpstr>
      <vt:lpstr>Slide 11</vt:lpstr>
      <vt:lpstr>Slide 12</vt:lpstr>
      <vt:lpstr>Age of Earth</vt:lpstr>
      <vt:lpstr>Radiometric Dating</vt:lpstr>
      <vt:lpstr>Radioisotopes Used in Radiometric Dating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Genetics</dc:title>
  <dc:creator>Doug</dc:creator>
  <cp:lastModifiedBy>C40038</cp:lastModifiedBy>
  <cp:revision>185</cp:revision>
  <dcterms:created xsi:type="dcterms:W3CDTF">2010-11-10T14:45:56Z</dcterms:created>
  <dcterms:modified xsi:type="dcterms:W3CDTF">2016-03-24T14:39:23Z</dcterms:modified>
</cp:coreProperties>
</file>